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521" r:id="rId3"/>
    <p:sldId id="535" r:id="rId4"/>
    <p:sldId id="463" r:id="rId5"/>
    <p:sldId id="522" r:id="rId6"/>
    <p:sldId id="537" r:id="rId7"/>
    <p:sldId id="538" r:id="rId8"/>
    <p:sldId id="539" r:id="rId9"/>
    <p:sldId id="540" r:id="rId10"/>
    <p:sldId id="534" r:id="rId11"/>
    <p:sldId id="490" r:id="rId12"/>
    <p:sldId id="544" r:id="rId13"/>
    <p:sldId id="525" r:id="rId14"/>
    <p:sldId id="546" r:id="rId15"/>
    <p:sldId id="502" r:id="rId16"/>
    <p:sldId id="505" r:id="rId17"/>
    <p:sldId id="507" r:id="rId18"/>
    <p:sldId id="543" r:id="rId19"/>
    <p:sldId id="541" r:id="rId20"/>
    <p:sldId id="547" r:id="rId21"/>
    <p:sldId id="531" r:id="rId22"/>
    <p:sldId id="477" r:id="rId23"/>
    <p:sldId id="476" r:id="rId24"/>
    <p:sldId id="545" r:id="rId25"/>
    <p:sldId id="49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6" d="100"/>
        <a:sy n="136" d="100"/>
      </p:scale>
      <p:origin x="0" y="-4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76FEE-F7D0-4AEF-95B4-47C884C573E3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8A1AA-3632-4651-9773-367A22DEC2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848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8A1AA-3632-4651-9773-367A22DEC26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088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8A1AA-3632-4651-9773-367A22DEC26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559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8A1AA-3632-4651-9773-367A22DEC26F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252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7C82C-BF78-4C65-8E53-8E9D4B577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17623-D96A-4479-8CC7-852439595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001C2-0C69-4CF8-ABD3-B273813C8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F0D5-E985-44EC-9B4C-17FB862698D8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38282-1486-491F-BA69-D56EBC29A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F6D1C-0677-4C7E-907B-0D5CDB647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12032-28B1-4F54-B8CE-BC057FED66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51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F361C-DBBC-44F8-B7B6-3A4BD3F7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4F52A2-C6A6-4705-B571-ED1CAF898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3B274-2CE2-438C-909F-2BF09F0AD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F0D5-E985-44EC-9B4C-17FB862698D8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75CC8-4AE1-402F-B3E7-586425A00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F7530-F62D-44B7-8720-7AFE86294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12032-28B1-4F54-B8CE-BC057FED66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124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6171BE-EE18-416D-8D9F-7AF427D3A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5EF2BB-9612-45CF-AB18-E291371E66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C750D-D975-4588-831E-CBAFE544F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F0D5-E985-44EC-9B4C-17FB862698D8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C4B3F-52A8-4EEB-A87A-8F88A481E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BC765-0D32-4983-BE2F-EEB7F4CC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12032-28B1-4F54-B8CE-BC057FED66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12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811A-051B-4EC5-9AF6-C3144B7B5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B0652-924D-4682-B41D-06362289B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E773C-DC77-4118-8B8D-C00649E65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F0D5-E985-44EC-9B4C-17FB862698D8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49552-4D9B-432A-88A3-6DEE1D806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20AB4-076A-4AAE-872F-C1066564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12032-28B1-4F54-B8CE-BC057FED66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799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90952-E7D0-43F7-A7E8-10EFE944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ACFE1-A96B-47D9-BCFE-CEEEDE1DA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9E170-3368-4C13-BE84-DE76EF4C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F0D5-E985-44EC-9B4C-17FB862698D8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D1B89-EBD5-4ADC-84B0-835103AF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D875C-3C00-4C92-BBED-B82E3247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12032-28B1-4F54-B8CE-BC057FED66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515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61D20-6599-4241-ADEE-A33C7F17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F019B-7739-4B4E-BA12-055395B9DA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5F887-8AC4-4FFB-B436-9F6222499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0CFCE-17F6-4951-94C1-7444CE47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F0D5-E985-44EC-9B4C-17FB862698D8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20BE6-6255-4FD2-8281-BBB82B16B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AE91ED-E3EB-4C75-97FA-DCE32233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12032-28B1-4F54-B8CE-BC057FED66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804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92E0-A191-44AE-949C-55DFD4DC6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97CF4-65AB-438D-B158-A18773E1A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E63F5-067D-4C7D-BA2C-5C4B5C5E2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E18F0-AF23-4D0A-B80F-320FB618D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4E8C7F-F2C2-4AB1-B454-7BA4B5DB2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6DBFDE-E080-46C4-820A-D227B263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F0D5-E985-44EC-9B4C-17FB862698D8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E6D7BE-56B8-41F1-9DD6-94A665D9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1ACDDD-A0D2-4B11-A89F-190DCB08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12032-28B1-4F54-B8CE-BC057FED66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978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574A-6808-46AD-9951-9425EE90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C704A-F36C-49CB-AE54-B0189D519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F0D5-E985-44EC-9B4C-17FB862698D8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73238-E749-48CE-B1CA-026C8AB2B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A2FB0-CC95-454D-9DDF-DA5F3A30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12032-28B1-4F54-B8CE-BC057FED66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49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F08671-3683-4A9A-87B0-72CD926EB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F0D5-E985-44EC-9B4C-17FB862698D8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1921CE-FF30-4606-A932-A7C81CFAD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7DE94-4FD9-4785-9D34-196B44708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12032-28B1-4F54-B8CE-BC057FED66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78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57D8-C853-49DD-A8C1-4DF4AE9DB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05CFF-961C-44A2-8FAC-966CE20B2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52490-04C9-4B59-9B7E-11CD4EA18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842BB-CFF0-4341-B682-8D696912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F0D5-E985-44EC-9B4C-17FB862698D8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5F065-1886-4A6A-B494-7488C874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9FA5D-FFA5-4A98-BDE5-D82297E08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12032-28B1-4F54-B8CE-BC057FED66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599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B116-3F51-430C-A266-60E987051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0D480-39ED-4AD9-9A00-9E13C432F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78255-F3A3-417F-84DC-FC3E4E34C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0A768-1E67-49FF-9437-F01A4A56B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F0D5-E985-44EC-9B4C-17FB862698D8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602EA-651B-41F9-A6E4-E0C9144C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D4FB4-6422-4010-8EDA-975B75FC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12032-28B1-4F54-B8CE-BC057FED66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367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3F980-0274-4628-985E-FD7BD55B2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4E748-D3B9-460D-B4D4-C4CC7719F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EDA76-558C-46E6-B8C4-0A8C385E3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DF0D5-E985-44EC-9B4C-17FB862698D8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A3F06-95E3-40B0-B034-57007AD82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17ED3-4269-4D71-B53A-9492AEF2C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12032-28B1-4F54-B8CE-BC057FED66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700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ted.com/talks/tali_sharot_the_optimism_bias/transcrip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51E7F-D370-461D-9E33-8A55FCDB5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0227"/>
            <a:ext cx="9144000" cy="713501"/>
          </a:xfrm>
        </p:spPr>
        <p:txBody>
          <a:bodyPr>
            <a:normAutofit/>
          </a:bodyPr>
          <a:lstStyle/>
          <a:p>
            <a:r>
              <a:rPr lang="en-US" sz="3600" dirty="0"/>
              <a:t>Belief, optimism in sports…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EAD48-B409-458B-866D-2674B5A86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46618"/>
            <a:ext cx="9482356" cy="856186"/>
          </a:xfrm>
        </p:spPr>
        <p:txBody>
          <a:bodyPr>
            <a:normAutofit/>
          </a:bodyPr>
          <a:lstStyle/>
          <a:p>
            <a:pPr algn="r">
              <a:spcBef>
                <a:spcPts val="0"/>
              </a:spcBef>
            </a:pPr>
            <a:r>
              <a:rPr lang="en-US" sz="1600" dirty="0"/>
              <a:t>Manas K Mandal, </a:t>
            </a:r>
            <a:r>
              <a:rPr lang="en-US" sz="1200" dirty="0"/>
              <a:t>PhD, </a:t>
            </a:r>
            <a:r>
              <a:rPr lang="en-US" sz="1200" dirty="0" err="1"/>
              <a:t>FNAPsy</a:t>
            </a:r>
            <a:endParaRPr lang="en-US" sz="1200" dirty="0"/>
          </a:p>
          <a:p>
            <a:pPr algn="r">
              <a:spcBef>
                <a:spcPts val="0"/>
              </a:spcBef>
            </a:pPr>
            <a:r>
              <a:rPr lang="en-US" sz="1200" dirty="0"/>
              <a:t>Distinguished visiting Professor – IIT Kharagpur</a:t>
            </a:r>
            <a:endParaRPr lang="en-IN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425C3-38DC-49D6-A1BD-0BC089644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85" r="2" b="2"/>
          <a:stretch/>
        </p:blipFill>
        <p:spPr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  <p:pic>
        <p:nvPicPr>
          <p:cNvPr id="5" name="Picture 6" descr="Image result for IIT kgp">
            <a:extLst>
              <a:ext uri="{FF2B5EF4-FFF2-40B4-BE49-F238E27FC236}">
                <a16:creationId xmlns:a16="http://schemas.microsoft.com/office/drawing/2014/main" id="{76D77151-D5C5-EBD9-A868-415F4736C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DAA281-C5D9-9778-38D0-4F710635F5F8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724628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9B9E8A9-352D-4DCB-9485-C777000D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55D79-0691-00DE-4521-09C78DCA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Beliefs influence body’s response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A9B0E5-C2C1-4B85-99A9-117A659D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A8AEACA-9535-4BE8-A91B-8BE82BA54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6AFC6B-2FD0-3890-AF9C-CBDE574F6374}"/>
              </a:ext>
            </a:extLst>
          </p:cNvPr>
          <p:cNvSpPr txBox="1"/>
          <p:nvPr/>
        </p:nvSpPr>
        <p:spPr>
          <a:xfrm>
            <a:off x="612648" y="3165951"/>
            <a:ext cx="6593262" cy="3015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Placebo effects from inert treatments on sports performance are well documented </a:t>
            </a:r>
            <a:r>
              <a:rPr lang="en-US" sz="1600" dirty="0"/>
              <a:t>(</a:t>
            </a:r>
            <a:r>
              <a:rPr lang="en-US" sz="1600" dirty="0" err="1"/>
              <a:t>Beedie</a:t>
            </a:r>
            <a:r>
              <a:rPr lang="en-US" sz="1600" dirty="0"/>
              <a:t> et al., 2006; </a:t>
            </a:r>
            <a:r>
              <a:rPr lang="en-US" sz="1600" dirty="0" err="1"/>
              <a:t>Beedie</a:t>
            </a:r>
            <a:r>
              <a:rPr lang="en-US" sz="1600" dirty="0"/>
              <a:t> &amp; </a:t>
            </a:r>
            <a:r>
              <a:rPr lang="en-US" sz="1600" dirty="0" err="1"/>
              <a:t>Hettinga</a:t>
            </a:r>
            <a:r>
              <a:rPr lang="en-US" sz="1600" dirty="0"/>
              <a:t>, 2020).</a:t>
            </a:r>
          </a:p>
          <a:p>
            <a:pPr marL="285750" indent="-2286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So, belief in a supposedly performance-enhancing intervention, particularly novel ones, can improve performance regardless of real treatment effects </a:t>
            </a:r>
            <a:r>
              <a:rPr lang="en-US" sz="1600" dirty="0"/>
              <a:t>(</a:t>
            </a:r>
            <a:r>
              <a:rPr lang="en-US" sz="1600" dirty="0" err="1"/>
              <a:t>Halson</a:t>
            </a:r>
            <a:r>
              <a:rPr lang="en-US" sz="1600" dirty="0"/>
              <a:t> &amp; Martin, 2013)</a:t>
            </a:r>
          </a:p>
        </p:txBody>
      </p:sp>
      <p:pic>
        <p:nvPicPr>
          <p:cNvPr id="3" name="Picture 6" descr="Image result for IIT kgp">
            <a:extLst>
              <a:ext uri="{FF2B5EF4-FFF2-40B4-BE49-F238E27FC236}">
                <a16:creationId xmlns:a16="http://schemas.microsoft.com/office/drawing/2014/main" id="{71AF6F7A-5DA9-44E8-CCB3-66075DEBB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C65CC-3485-285C-DDD9-559EBC1CA8C2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893905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649EF614-3055-F0C6-5D78-3543C7EAEE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 rot="16200000">
            <a:off x="760576" y="2873508"/>
            <a:ext cx="4268624" cy="1467819"/>
          </a:xfrm>
        </p:spPr>
        <p:txBody>
          <a:bodyPr anchor="t">
            <a:normAutofit/>
          </a:bodyPr>
          <a:lstStyle/>
          <a:p>
            <a:r>
              <a:rPr lang="de-DE" altLang="en-US" sz="3200" dirty="0"/>
              <a:t>The Science of Belief</a:t>
            </a:r>
            <a:endParaRPr lang="en-US" altLang="en-US" sz="3200" dirty="0"/>
          </a:p>
        </p:txBody>
      </p:sp>
      <p:cxnSp>
        <p:nvCxnSpPr>
          <p:cNvPr id="14369" name="Straight Connector 14368">
            <a:extLst>
              <a:ext uri="{FF2B5EF4-FFF2-40B4-BE49-F238E27FC236}">
                <a16:creationId xmlns:a16="http://schemas.microsoft.com/office/drawing/2014/main" id="{37C77032-C865-6057-7D7A-E2743CFA2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29858139-B8F8-0671-AA4D-2731EE896D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28798" y="1290415"/>
            <a:ext cx="6403965" cy="2623558"/>
          </a:xfrm>
        </p:spPr>
        <p:txBody>
          <a:bodyPr>
            <a:noAutofit/>
          </a:bodyPr>
          <a:lstStyle/>
          <a:p>
            <a:pPr indent="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en-US" sz="2200" dirty="0">
                <a:cs typeface="Calibri" panose="020F0502020204030204" pitchFamily="34" charset="0"/>
              </a:rPr>
              <a:t>Strong negative relationship between positive belief &amp; depression</a:t>
            </a:r>
          </a:p>
          <a:p>
            <a:pPr indent="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en-US" sz="2200" dirty="0">
                <a:cs typeface="Calibri" panose="020F0502020204030204" pitchFamily="34" charset="0"/>
              </a:rPr>
              <a:t>Positive belief improves immune system</a:t>
            </a:r>
          </a:p>
          <a:p>
            <a:pPr indent="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en-US" sz="2200" dirty="0">
                <a:cs typeface="Calibri" panose="020F0502020204030204" pitchFamily="34" charset="0"/>
              </a:rPr>
              <a:t>They have better coping strategies to deal with adversities</a:t>
            </a:r>
          </a:p>
          <a:p>
            <a:pPr indent="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en-US" sz="2200" dirty="0">
                <a:cs typeface="Calibri" panose="020F0502020204030204" pitchFamily="34" charset="0"/>
              </a:rPr>
              <a:t>Believing in cure produces real bodily changes</a:t>
            </a:r>
          </a:p>
        </p:txBody>
      </p:sp>
      <p:pic>
        <p:nvPicPr>
          <p:cNvPr id="14342" name="Picture 2" descr="C:\Users\Prof. Manas Modal\Desktop\download.jpg">
            <a:extLst>
              <a:ext uri="{FF2B5EF4-FFF2-40B4-BE49-F238E27FC236}">
                <a16:creationId xmlns:a16="http://schemas.microsoft.com/office/drawing/2014/main" id="{F5502303-5A7F-1250-BE9D-E68418376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5" b="-1"/>
          <a:stretch/>
        </p:blipFill>
        <p:spPr bwMode="auto">
          <a:xfrm>
            <a:off x="4622585" y="4417278"/>
            <a:ext cx="3829206" cy="115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2F79FDB8-F565-9990-50B4-7A057B0BBF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SzPct val="80000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None/>
            </a:pPr>
            <a:fld id="{44085F42-3FE5-4BBF-A018-7DE77565C2E3}" type="slidenum">
              <a:rPr lang="en-US" altLang="en-US" sz="1800">
                <a:solidFill>
                  <a:srgbClr val="FFFFFF"/>
                </a:solidFill>
                <a:latin typeface="Arial Narrow" panose="020B0606020202030204" pitchFamily="34" charset="0"/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SzTx/>
                <a:buFontTx/>
                <a:buNone/>
              </a:pPr>
              <a:t>11</a:t>
            </a:fld>
            <a:endParaRPr lang="en-US" altLang="en-US" sz="180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Picture 6" descr="Image result for IIT kgp">
            <a:extLst>
              <a:ext uri="{FF2B5EF4-FFF2-40B4-BE49-F238E27FC236}">
                <a16:creationId xmlns:a16="http://schemas.microsoft.com/office/drawing/2014/main" id="{74A5BD5C-AC4E-BEFB-867B-7DA00A26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8C4221-AFFE-C3E2-B2FB-ADC3E17E85E5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2EB7-17BE-459D-8574-D7AAA4E3E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02868"/>
          </a:xfrm>
        </p:spPr>
        <p:txBody>
          <a:bodyPr anchor="b">
            <a:normAutofit/>
          </a:bodyPr>
          <a:lstStyle/>
          <a:p>
            <a:r>
              <a:rPr lang="en-US" sz="3200" dirty="0"/>
              <a:t>Some research findings…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3E379-9628-4647-9CCC-53428135A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6" y="2423821"/>
            <a:ext cx="6139847" cy="351978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Wingdings" panose="05000000000000000000" pitchFamily="2" charset="2"/>
              <a:buChar char="§"/>
            </a:pPr>
            <a:r>
              <a:rPr lang="en-US" altLang="en-US" sz="2200" dirty="0"/>
              <a:t>  Faith &amp; longevity have relation: 2-3yrs of additional life with religious faith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Wingdings" panose="05000000000000000000" pitchFamily="2" charset="2"/>
              <a:buChar char="§"/>
            </a:pPr>
            <a:r>
              <a:rPr lang="en-US" altLang="en-US" sz="2200" dirty="0"/>
              <a:t>  HIV patients who pray have higher immunity cells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Wingdings" panose="05000000000000000000" pitchFamily="2" charset="2"/>
              <a:buChar char="§"/>
            </a:pPr>
            <a:r>
              <a:rPr lang="en-US" altLang="en-US" sz="2200" dirty="0"/>
              <a:t>  People who believe in loving God fare better after an illness than people who believe in punitive God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None/>
            </a:pPr>
            <a:endParaRPr lang="en-US" altLang="en-US" sz="2200" dirty="0"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41AA2-0081-4F27-A917-E2B06362B3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72" r="-2" b="13177"/>
          <a:stretch/>
        </p:blipFill>
        <p:spPr>
          <a:xfrm>
            <a:off x="8677468" y="1492636"/>
            <a:ext cx="3097765" cy="3765151"/>
          </a:xfrm>
          <a:prstGeom prst="rect">
            <a:avLst/>
          </a:prstGeom>
        </p:spPr>
      </p:pic>
      <p:pic>
        <p:nvPicPr>
          <p:cNvPr id="5" name="Picture 6" descr="Image result for IIT kgp">
            <a:extLst>
              <a:ext uri="{FF2B5EF4-FFF2-40B4-BE49-F238E27FC236}">
                <a16:creationId xmlns:a16="http://schemas.microsoft.com/office/drawing/2014/main" id="{B3228DD6-4166-BDB3-2625-A02AF538A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252249-D053-A295-5F80-E00D3889DC8E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4178811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2F580-360D-E121-2187-3E181F2C2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0" y="2691925"/>
            <a:ext cx="6838950" cy="3399313"/>
          </a:xfrm>
        </p:spPr>
        <p:txBody>
          <a:bodyPr>
            <a:normAutofit/>
          </a:bodyPr>
          <a:lstStyle/>
          <a:p>
            <a:pPr marL="72000" indent="360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200" dirty="0">
                <a:cs typeface="Calibri" panose="020F0502020204030204" pitchFamily="34" charset="0"/>
              </a:rPr>
              <a:t>Are there different kinds of optimists?</a:t>
            </a:r>
          </a:p>
          <a:p>
            <a:pPr marL="72000" indent="360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200" dirty="0">
                <a:cs typeface="Calibri" panose="020F0502020204030204" pitchFamily="34" charset="0"/>
              </a:rPr>
              <a:t>Is it a gift of nature only handful are blessed with?</a:t>
            </a:r>
          </a:p>
          <a:p>
            <a:pPr marL="72000" indent="360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200" dirty="0">
                <a:cs typeface="Calibri" panose="020F0502020204030204" pitchFamily="34" charset="0"/>
              </a:rPr>
              <a:t>How far optimism &amp; health are related?</a:t>
            </a:r>
          </a:p>
          <a:p>
            <a:pPr marL="72000" indent="360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200" dirty="0">
                <a:cs typeface="Calibri" panose="020F0502020204030204" pitchFamily="34" charset="0"/>
              </a:rPr>
              <a:t>Does optimism help in making decisions? </a:t>
            </a:r>
          </a:p>
          <a:p>
            <a:pPr marL="72000" indent="360000">
              <a:lnSpc>
                <a:spcPct val="100000"/>
              </a:lnSpc>
              <a:spcBef>
                <a:spcPts val="600"/>
              </a:spcBef>
              <a:buNone/>
              <a:defRPr/>
            </a:pPr>
            <a:endParaRPr lang="en-US" sz="2200" dirty="0"/>
          </a:p>
          <a:p>
            <a:pPr marL="72000" indent="360000">
              <a:lnSpc>
                <a:spcPct val="100000"/>
              </a:lnSpc>
              <a:spcBef>
                <a:spcPts val="600"/>
              </a:spcBef>
              <a:buNone/>
              <a:defRPr/>
            </a:pPr>
            <a:r>
              <a:rPr lang="en-IN" sz="2200" i="1" dirty="0"/>
              <a:t>.</a:t>
            </a:r>
          </a:p>
          <a:p>
            <a:pPr marL="72000" indent="360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endParaRPr lang="en-US" sz="2200" dirty="0"/>
          </a:p>
          <a:p>
            <a:pPr marL="72000" indent="360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endParaRPr lang="en-US" sz="2200" dirty="0"/>
          </a:p>
        </p:txBody>
      </p:sp>
      <p:sp>
        <p:nvSpPr>
          <p:cNvPr id="8195" name="Slide Number Placeholder 3">
            <a:extLst>
              <a:ext uri="{FF2B5EF4-FFF2-40B4-BE49-F238E27FC236}">
                <a16:creationId xmlns:a16="http://schemas.microsoft.com/office/drawing/2014/main" id="{F2681C32-319B-7FA4-5101-57158F8B9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886EE2AD-C2F7-4366-BCFA-BCC08435A000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  <a:pPr>
                <a:spcBef>
                  <a:spcPct val="0"/>
                </a:spcBef>
                <a:buSzTx/>
                <a:buFontTx/>
                <a:buNone/>
              </a:pPr>
              <a:t>13</a:t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8196" name="Title 1">
            <a:extLst>
              <a:ext uri="{FF2B5EF4-FFF2-40B4-BE49-F238E27FC236}">
                <a16:creationId xmlns:a16="http://schemas.microsoft.com/office/drawing/2014/main" id="{141455F7-4DAA-388E-120E-CF75CC2E69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8364" y="1419225"/>
            <a:ext cx="7773987" cy="1143000"/>
          </a:xfrm>
        </p:spPr>
        <p:txBody>
          <a:bodyPr/>
          <a:lstStyle/>
          <a:p>
            <a:r>
              <a:rPr lang="en-US" altLang="en-US" sz="2400" dirty="0"/>
              <a:t> ‘</a:t>
            </a:r>
            <a:r>
              <a:rPr lang="en-US" altLang="en-US" sz="2400" i="1" dirty="0"/>
              <a:t>a </a:t>
            </a:r>
            <a:r>
              <a:rPr lang="en-US" altLang="en-US" sz="2400" i="1" u="sng" dirty="0"/>
              <a:t>belief</a:t>
            </a:r>
            <a:r>
              <a:rPr lang="en-US" altLang="en-US" sz="2400" i="1" dirty="0"/>
              <a:t> that the outcome of an endeavor will be positive</a:t>
            </a:r>
            <a:r>
              <a:rPr lang="en-US" altLang="en-US" sz="2400" dirty="0"/>
              <a:t>’</a:t>
            </a:r>
            <a:endParaRPr lang="en-IN" altLang="en-US" sz="2400" dirty="0"/>
          </a:p>
        </p:txBody>
      </p:sp>
      <p:sp>
        <p:nvSpPr>
          <p:cNvPr id="8197" name="TextBox 1">
            <a:extLst>
              <a:ext uri="{FF2B5EF4-FFF2-40B4-BE49-F238E27FC236}">
                <a16:creationId xmlns:a16="http://schemas.microsoft.com/office/drawing/2014/main" id="{7DFDC5F2-5CBD-3FFB-F06E-0FB2FE98E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5" y="908051"/>
            <a:ext cx="51117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US" altLang="en-US" dirty="0">
                <a:latin typeface="+mj-lt"/>
              </a:rPr>
              <a:t>Optimism</a:t>
            </a:r>
          </a:p>
        </p:txBody>
      </p:sp>
      <p:pic>
        <p:nvPicPr>
          <p:cNvPr id="4" name="Picture 6" descr="Image result for IIT kgp">
            <a:extLst>
              <a:ext uri="{FF2B5EF4-FFF2-40B4-BE49-F238E27FC236}">
                <a16:creationId xmlns:a16="http://schemas.microsoft.com/office/drawing/2014/main" id="{DA118BC6-B34F-725D-CF87-3464AFED0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CC7112-0D99-07BC-486F-7925A5E9D706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57824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E60DA-1C95-1CE5-0CFD-A4FAD03F2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6"/>
            <a:ext cx="6664196" cy="561226"/>
          </a:xfrm>
        </p:spPr>
        <p:txBody>
          <a:bodyPr anchor="t">
            <a:normAutofit/>
          </a:bodyPr>
          <a:lstStyle/>
          <a:p>
            <a:r>
              <a:rPr lang="en-US" sz="3200" dirty="0"/>
              <a:t>Optimism: why is it important?</a:t>
            </a:r>
            <a:endParaRPr lang="en-IN" sz="3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CEB89-E731-E964-763E-245125AA5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873" y="2013527"/>
            <a:ext cx="6308436" cy="4463858"/>
          </a:xfrm>
        </p:spPr>
        <p:txBody>
          <a:bodyPr>
            <a:noAutofit/>
          </a:bodyPr>
          <a:lstStyle/>
          <a:p>
            <a:r>
              <a:rPr lang="en-US" sz="2200" b="0" i="0" dirty="0">
                <a:effectLst/>
                <a:highlight>
                  <a:srgbClr val="FFFFFF"/>
                </a:highlight>
              </a:rPr>
              <a:t>Optimism is not a naive assumption that everything is always going to be fine… is a mindset, characterized by maintaining positive expectations for important future outcomes</a:t>
            </a:r>
          </a:p>
          <a:p>
            <a:r>
              <a:rPr lang="en-US" sz="2200" b="0" i="0" dirty="0">
                <a:effectLst/>
                <a:highlight>
                  <a:srgbClr val="FFFFFF"/>
                </a:highlight>
              </a:rPr>
              <a:t>It is the stories you tell yourself, and the way you interpret the circumstances and events of your life </a:t>
            </a:r>
          </a:p>
          <a:p>
            <a:pPr marL="0" indent="0">
              <a:buNone/>
            </a:pPr>
            <a:endParaRPr lang="en-US" sz="2200" b="0" i="0" dirty="0">
              <a:effectLst/>
              <a:highlight>
                <a:srgbClr val="FFFFFF"/>
              </a:highlight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highlight>
                  <a:srgbClr val="FFFFFF"/>
                </a:highlight>
              </a:rPr>
              <a:t>Optimism, and the anticipation that comes with it, </a:t>
            </a:r>
            <a:r>
              <a:rPr lang="en-US" sz="2000" u="sng" dirty="0">
                <a:highlight>
                  <a:srgbClr val="FFFFFF"/>
                </a:highlight>
              </a:rPr>
              <a:t>makes us happy</a:t>
            </a:r>
            <a:endParaRPr lang="en-US" sz="2000" dirty="0">
              <a:highlight>
                <a:srgbClr val="FFFFFF"/>
              </a:highlight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highlight>
                  <a:srgbClr val="FFFFFF"/>
                </a:highlight>
              </a:rPr>
              <a:t>It 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is the most powerful </a:t>
            </a:r>
            <a:r>
              <a:rPr lang="en-US" sz="2000" b="0" i="0" u="sng" dirty="0">
                <a:effectLst/>
                <a:highlight>
                  <a:srgbClr val="FFFFFF"/>
                </a:highlight>
              </a:rPr>
              <a:t>predictor of resilience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highlight>
                  <a:srgbClr val="FFFFFF"/>
                </a:highlight>
              </a:rPr>
              <a:t>Positive emotions can </a:t>
            </a:r>
            <a:r>
              <a:rPr lang="en-US" sz="2000" b="0" i="0" u="sng" dirty="0">
                <a:effectLst/>
                <a:highlight>
                  <a:srgbClr val="FFFFFF"/>
                </a:highlight>
              </a:rPr>
              <a:t>undo the effects 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of negative experiences.</a:t>
            </a:r>
          </a:p>
          <a:p>
            <a:endParaRPr lang="en-IN" sz="2200" dirty="0"/>
          </a:p>
        </p:txBody>
      </p:sp>
      <p:pic>
        <p:nvPicPr>
          <p:cNvPr id="5" name="Picture 6" descr="Image result for IIT kgp">
            <a:extLst>
              <a:ext uri="{FF2B5EF4-FFF2-40B4-BE49-F238E27FC236}">
                <a16:creationId xmlns:a16="http://schemas.microsoft.com/office/drawing/2014/main" id="{A78ED8F7-A9B9-A18B-CEA4-151E11D18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B43704-25F5-340D-6227-D02E3A37D5E2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829635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E6965AF5-2A2F-9C9B-2CC2-778D8773A0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25701" y="4854575"/>
            <a:ext cx="3382963" cy="590550"/>
          </a:xfrm>
        </p:spPr>
        <p:txBody>
          <a:bodyPr/>
          <a:lstStyle/>
          <a:p>
            <a:pPr algn="ctr"/>
            <a:r>
              <a:rPr lang="en-US" altLang="en-US" sz="2000" dirty="0">
                <a:latin typeface="+mn-lt"/>
              </a:rPr>
              <a:t>Dispositional optimism</a:t>
            </a:r>
            <a:endParaRPr lang="en-IN" altLang="en-US" sz="2000" dirty="0">
              <a:latin typeface="+mn-lt"/>
            </a:endParaRPr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D53BEFFF-08BD-7A18-0D7D-4892A6A73F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FC104BAF-7EFF-482A-A15A-7B3669CFE386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  <a:pPr>
                <a:spcBef>
                  <a:spcPct val="0"/>
                </a:spcBef>
                <a:buSzTx/>
                <a:buFontTx/>
                <a:buNone/>
              </a:pPr>
              <a:t>15</a:t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9220" name="Content Placeholder 2">
            <a:extLst>
              <a:ext uri="{FF2B5EF4-FFF2-40B4-BE49-F238E27FC236}">
                <a16:creationId xmlns:a16="http://schemas.microsoft.com/office/drawing/2014/main" id="{FF4302AC-AE58-4DD6-278C-35A70FABC9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5"/>
          <a:stretch/>
        </p:blipFill>
        <p:spPr>
          <a:xfrm>
            <a:off x="2749550" y="1916113"/>
            <a:ext cx="2844800" cy="2938462"/>
          </a:xfrm>
        </p:spPr>
      </p:pic>
      <p:pic>
        <p:nvPicPr>
          <p:cNvPr id="9221" name="Content Placeholder 5">
            <a:extLst>
              <a:ext uri="{FF2B5EF4-FFF2-40B4-BE49-F238E27FC236}">
                <a16:creationId xmlns:a16="http://schemas.microsoft.com/office/drawing/2014/main" id="{90C66F58-2704-ED4C-E884-D853E7457E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86"/>
          <a:stretch/>
        </p:blipFill>
        <p:spPr bwMode="auto">
          <a:xfrm>
            <a:off x="6453188" y="1916113"/>
            <a:ext cx="2844800" cy="2857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39CC4C-A21A-5D03-89A8-D2AEF76E7935}"/>
              </a:ext>
            </a:extLst>
          </p:cNvPr>
          <p:cNvSpPr txBox="1">
            <a:spLocks/>
          </p:cNvSpPr>
          <p:nvPr/>
        </p:nvSpPr>
        <p:spPr bwMode="auto">
          <a:xfrm>
            <a:off x="6240464" y="4868863"/>
            <a:ext cx="3381375" cy="5905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2000" kern="0" dirty="0">
                <a:solidFill>
                  <a:schemeClr val="tx1"/>
                </a:solidFill>
              </a:rPr>
              <a:t>Dispositional pessimism</a:t>
            </a:r>
            <a:endParaRPr lang="en-IN" altLang="en-US" sz="2000" kern="0" dirty="0">
              <a:solidFill>
                <a:schemeClr val="tx1"/>
              </a:solidFill>
            </a:endParaRPr>
          </a:p>
        </p:txBody>
      </p:sp>
      <p:sp>
        <p:nvSpPr>
          <p:cNvPr id="9223" name="TextBox 7">
            <a:extLst>
              <a:ext uri="{FF2B5EF4-FFF2-40B4-BE49-F238E27FC236}">
                <a16:creationId xmlns:a16="http://schemas.microsoft.com/office/drawing/2014/main" id="{131EF825-D7E8-3D1A-F87D-40C3FE7FC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2303" y="765175"/>
            <a:ext cx="54301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dirty="0">
                <a:latin typeface="+mj-lt"/>
              </a:rPr>
              <a:t>Optimism-Pessimism: Type - I</a:t>
            </a:r>
            <a:endParaRPr lang="en-IN" altLang="en-US" dirty="0">
              <a:latin typeface="+mj-lt"/>
            </a:endParaRPr>
          </a:p>
        </p:txBody>
      </p:sp>
      <p:pic>
        <p:nvPicPr>
          <p:cNvPr id="2" name="Picture 6" descr="Image result for IIT kgp">
            <a:extLst>
              <a:ext uri="{FF2B5EF4-FFF2-40B4-BE49-F238E27FC236}">
                <a16:creationId xmlns:a16="http://schemas.microsoft.com/office/drawing/2014/main" id="{44827D1D-FA3B-CED9-0CBD-DE6020213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B4EDF9-6191-4816-CE48-3A6FA2889270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>
            <a:extLst>
              <a:ext uri="{FF2B5EF4-FFF2-40B4-BE49-F238E27FC236}">
                <a16:creationId xmlns:a16="http://schemas.microsoft.com/office/drawing/2014/main" id="{1D0734D8-08FE-A186-856D-2A3B64CADE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90247092-92F8-490A-AC27-0C4507661664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  <a:pPr>
                <a:spcBef>
                  <a:spcPct val="0"/>
                </a:spcBef>
                <a:buSzTx/>
                <a:buFontTx/>
                <a:buNone/>
              </a:pPr>
              <a:t>16</a:t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10243" name="Content Placeholder 5">
            <a:extLst>
              <a:ext uri="{FF2B5EF4-FFF2-40B4-BE49-F238E27FC236}">
                <a16:creationId xmlns:a16="http://schemas.microsoft.com/office/drawing/2014/main" id="{7598A05F-9CB9-30D4-4EDB-7AEE879CBD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0013" y="2060576"/>
            <a:ext cx="3065462" cy="306546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6CF804-0221-1159-40C1-60D4E32077C0}"/>
              </a:ext>
            </a:extLst>
          </p:cNvPr>
          <p:cNvSpPr txBox="1">
            <a:spLocks/>
          </p:cNvSpPr>
          <p:nvPr/>
        </p:nvSpPr>
        <p:spPr bwMode="auto">
          <a:xfrm>
            <a:off x="2425701" y="5084763"/>
            <a:ext cx="3382963" cy="5905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2000" kern="0" dirty="0">
                <a:solidFill>
                  <a:schemeClr val="tx1"/>
                </a:solidFill>
                <a:latin typeface="+mn-lt"/>
              </a:rPr>
              <a:t>Explanatory optimism</a:t>
            </a:r>
            <a:endParaRPr lang="en-IN" altLang="en-US" sz="2000" kern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45" name="Content Placeholder 2">
            <a:extLst>
              <a:ext uri="{FF2B5EF4-FFF2-40B4-BE49-F238E27FC236}">
                <a16:creationId xmlns:a16="http://schemas.microsoft.com/office/drawing/2014/main" id="{35F48018-7176-0D87-1106-E091B49B8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4" y="2060575"/>
            <a:ext cx="2808287" cy="304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1DEF0FD-683C-BF15-CDF3-77224C00E4EE}"/>
              </a:ext>
            </a:extLst>
          </p:cNvPr>
          <p:cNvSpPr txBox="1">
            <a:spLocks/>
          </p:cNvSpPr>
          <p:nvPr/>
        </p:nvSpPr>
        <p:spPr bwMode="auto">
          <a:xfrm>
            <a:off x="6097588" y="5084764"/>
            <a:ext cx="3382962" cy="59054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2000" kern="0" dirty="0">
                <a:solidFill>
                  <a:schemeClr val="tx1"/>
                </a:solidFill>
                <a:latin typeface="+mn-lt"/>
              </a:rPr>
              <a:t>Explanatory pessimism</a:t>
            </a:r>
            <a:endParaRPr lang="en-IN" altLang="en-US" sz="2000" kern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03BB8CFC-0218-F161-16CB-DE90B37C3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2303" y="765175"/>
            <a:ext cx="54301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dirty="0">
                <a:latin typeface="+mj-lt"/>
              </a:rPr>
              <a:t>Optimism-Pessimism: Type - II</a:t>
            </a:r>
            <a:endParaRPr lang="en-IN" altLang="en-US" dirty="0">
              <a:latin typeface="+mj-lt"/>
            </a:endParaRPr>
          </a:p>
        </p:txBody>
      </p:sp>
      <p:pic>
        <p:nvPicPr>
          <p:cNvPr id="3" name="Picture 6" descr="Image result for IIT kgp">
            <a:extLst>
              <a:ext uri="{FF2B5EF4-FFF2-40B4-BE49-F238E27FC236}">
                <a16:creationId xmlns:a16="http://schemas.microsoft.com/office/drawing/2014/main" id="{1FBF6141-CFA7-0402-D946-D97A80BB0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ADA12-F079-0180-AAB5-D54D12B8E0A4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>
            <a:extLst>
              <a:ext uri="{FF2B5EF4-FFF2-40B4-BE49-F238E27FC236}">
                <a16:creationId xmlns:a16="http://schemas.microsoft.com/office/drawing/2014/main" id="{77317AB0-17A1-47E7-C7FB-6B62D61D25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856129ED-AA19-4905-9ABB-48744E98E23A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  <a:pPr>
                <a:spcBef>
                  <a:spcPct val="0"/>
                </a:spcBef>
                <a:buSzTx/>
                <a:buFontTx/>
                <a:buNone/>
              </a:pPr>
              <a:t>17</a:t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11267" name="Content Placeholder 4">
            <a:extLst>
              <a:ext uri="{FF2B5EF4-FFF2-40B4-BE49-F238E27FC236}">
                <a16:creationId xmlns:a16="http://schemas.microsoft.com/office/drawing/2014/main" id="{DE709EED-AA25-B40E-240C-21DEC0C3A4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0013" y="2009776"/>
            <a:ext cx="2735262" cy="314801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C6B81B-234C-52AF-99D8-5FA442E8FC30}"/>
              </a:ext>
            </a:extLst>
          </p:cNvPr>
          <p:cNvSpPr txBox="1">
            <a:spLocks/>
          </p:cNvSpPr>
          <p:nvPr/>
        </p:nvSpPr>
        <p:spPr bwMode="auto">
          <a:xfrm>
            <a:off x="2354264" y="5141913"/>
            <a:ext cx="3381375" cy="5905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2000" kern="0" dirty="0">
                <a:solidFill>
                  <a:schemeClr val="tx1"/>
                </a:solidFill>
                <a:latin typeface="+mn-lt"/>
              </a:rPr>
              <a:t>Strategic optimism</a:t>
            </a:r>
            <a:endParaRPr lang="en-IN" altLang="en-US" sz="2000" kern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1269" name="Content Placeholder 5">
            <a:extLst>
              <a:ext uri="{FF2B5EF4-FFF2-40B4-BE49-F238E27FC236}">
                <a16:creationId xmlns:a16="http://schemas.microsoft.com/office/drawing/2014/main" id="{E4DF1D83-DD16-50D1-F62A-96C89563E6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836" y="2258219"/>
            <a:ext cx="367982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F5F8365-7917-BE1E-5DEC-FD42B4B4B599}"/>
              </a:ext>
            </a:extLst>
          </p:cNvPr>
          <p:cNvSpPr txBox="1">
            <a:spLocks/>
          </p:cNvSpPr>
          <p:nvPr/>
        </p:nvSpPr>
        <p:spPr bwMode="auto">
          <a:xfrm>
            <a:off x="5876926" y="5103859"/>
            <a:ext cx="3381375" cy="609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2000" kern="0" dirty="0">
                <a:solidFill>
                  <a:schemeClr val="tx1"/>
                </a:solidFill>
                <a:latin typeface="+mn-lt"/>
              </a:rPr>
              <a:t>Strategic pessimism</a:t>
            </a:r>
            <a:endParaRPr lang="en-IN" altLang="en-US" sz="2000" kern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B80EFB88-EB44-1E6E-776F-2E880DF3A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2303" y="765175"/>
            <a:ext cx="54301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dirty="0">
                <a:latin typeface="+mj-lt"/>
              </a:rPr>
              <a:t>Optimism-Pessimism: Type - III</a:t>
            </a:r>
            <a:endParaRPr lang="en-IN" altLang="en-US" dirty="0">
              <a:latin typeface="+mj-lt"/>
            </a:endParaRPr>
          </a:p>
        </p:txBody>
      </p:sp>
      <p:pic>
        <p:nvPicPr>
          <p:cNvPr id="3" name="Picture 6" descr="Image result for IIT kgp">
            <a:extLst>
              <a:ext uri="{FF2B5EF4-FFF2-40B4-BE49-F238E27FC236}">
                <a16:creationId xmlns:a16="http://schemas.microsoft.com/office/drawing/2014/main" id="{FD3665BB-701F-A6DC-E034-DE9567B0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18A9B9-45B8-F23E-7F5F-F1019AA8EE4A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601FE-8747-4122-4F21-D14DF84C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1598063"/>
            <a:ext cx="5334197" cy="87217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Explanatory style in sports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F667-E393-555C-158B-C06D09B7B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7245609" cy="3769835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>
                <a:effectLst/>
                <a:highlight>
                  <a:srgbClr val="FFFFFF"/>
                </a:highlight>
              </a:rPr>
              <a:t>Positive events: </a:t>
            </a:r>
            <a:r>
              <a:rPr lang="en-US" sz="2000" b="0" i="0" u="sng" dirty="0">
                <a:effectLst/>
                <a:highlight>
                  <a:srgbClr val="FFFFFF"/>
                </a:highlight>
              </a:rPr>
              <a:t>internal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(within persons control) </a:t>
            </a:r>
            <a:r>
              <a:rPr lang="en-US" sz="2000" b="0" i="0" u="sng" dirty="0">
                <a:effectLst/>
                <a:highlight>
                  <a:srgbClr val="FFFFFF"/>
                </a:highlight>
              </a:rPr>
              <a:t>stable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(this reason will always be the there) and </a:t>
            </a:r>
            <a:r>
              <a:rPr lang="en-US" sz="2000" b="0" i="0" u="sng" dirty="0">
                <a:effectLst/>
                <a:highlight>
                  <a:srgbClr val="FFFFFF"/>
                </a:highlight>
              </a:rPr>
              <a:t>global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(effects everything) causes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b="0" i="1" dirty="0">
                <a:effectLst/>
                <a:highlight>
                  <a:srgbClr val="FFFFFF"/>
                </a:highlight>
              </a:rPr>
              <a:t>we won the game because I am talented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b="0" i="0" dirty="0">
              <a:effectLst/>
              <a:highlight>
                <a:srgbClr val="FFFFFF"/>
              </a:highlight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>
                <a:effectLst/>
                <a:highlight>
                  <a:srgbClr val="FFFFFF"/>
                </a:highlight>
              </a:rPr>
              <a:t>Negative event: </a:t>
            </a:r>
            <a:r>
              <a:rPr lang="en-US" sz="2000" b="0" i="0" u="sng" dirty="0">
                <a:effectLst/>
                <a:highlight>
                  <a:srgbClr val="FFFFFF"/>
                </a:highlight>
              </a:rPr>
              <a:t>external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(without person’s control), </a:t>
            </a:r>
            <a:r>
              <a:rPr lang="en-US" sz="2000" b="0" i="0" u="sng" dirty="0">
                <a:effectLst/>
                <a:highlight>
                  <a:srgbClr val="FFFFFF"/>
                </a:highlight>
              </a:rPr>
              <a:t>unstable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(the reason is only temporary) and </a:t>
            </a:r>
            <a:r>
              <a:rPr lang="en-US" sz="2000" b="0" i="0" u="sng" dirty="0">
                <a:effectLst/>
                <a:highlight>
                  <a:srgbClr val="FFFFFF"/>
                </a:highlight>
              </a:rPr>
              <a:t>specific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(only effects that certain situation) factors </a:t>
            </a:r>
            <a:endParaRPr lang="en-US" sz="2000" dirty="0">
              <a:highlight>
                <a:srgbClr val="FFFFFF"/>
              </a:highlight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highlight>
                  <a:srgbClr val="FFFFFF"/>
                </a:highlight>
              </a:rPr>
              <a:t>        </a:t>
            </a:r>
            <a:r>
              <a:rPr lang="en-US" sz="1800" b="0" i="1" dirty="0">
                <a:effectLst/>
                <a:highlight>
                  <a:srgbClr val="FFFFFF"/>
                </a:highlight>
              </a:rPr>
              <a:t>We lost the game because the other team scored a lucky goal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IN" sz="2000" dirty="0"/>
          </a:p>
        </p:txBody>
      </p:sp>
      <p:pic>
        <p:nvPicPr>
          <p:cNvPr id="5" name="Picture 6" descr="Image result for IIT kgp">
            <a:extLst>
              <a:ext uri="{FF2B5EF4-FFF2-40B4-BE49-F238E27FC236}">
                <a16:creationId xmlns:a16="http://schemas.microsoft.com/office/drawing/2014/main" id="{89F5D3C3-D2BA-0686-C737-ADD90B5ED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C5544E-AB21-B4AB-4596-CD68D00DD8E5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987411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07812-620F-2E22-F8A5-53DA42646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1333143"/>
            <a:ext cx="6168839" cy="1137099"/>
          </a:xfrm>
        </p:spPr>
        <p:txBody>
          <a:bodyPr anchor="ctr">
            <a:normAutofit/>
          </a:bodyPr>
          <a:lstStyle/>
          <a:p>
            <a:r>
              <a:rPr lang="en-US" sz="2800" dirty="0">
                <a:cs typeface="Calibri" panose="020F0502020204030204" pitchFamily="34" charset="0"/>
              </a:rPr>
              <a:t>Why is it good for sportsperson to be Optimistic: </a:t>
            </a:r>
            <a:r>
              <a:rPr lang="en-US" sz="2400" i="1" dirty="0">
                <a:cs typeface="Calibri" panose="020F0502020204030204" pitchFamily="34" charset="0"/>
              </a:rPr>
              <a:t>Research evidence</a:t>
            </a:r>
            <a:endParaRPr lang="en-IN" sz="2400" i="1" dirty="0"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FD0C-8157-093D-3B2B-4CBD95308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07" y="2470244"/>
            <a:ext cx="6168839" cy="3769835"/>
          </a:xfrm>
        </p:spPr>
        <p:txBody>
          <a:bodyPr anchor="ctr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2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Better performance and less variability </a:t>
            </a:r>
            <a:r>
              <a:rPr lang="en-IN" sz="18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(football; Gordan &amp; Kane, 2001)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2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Overcome adversities, motivation, &amp; persistence. </a:t>
            </a:r>
            <a:r>
              <a:rPr lang="en-IN" sz="18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(Carver et al., 1979)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2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More wins </a:t>
            </a:r>
            <a:r>
              <a:rPr lang="en-IN" sz="18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(basketball, baseball: </a:t>
            </a:r>
            <a:r>
              <a:rPr lang="en-IN" sz="1800" dirty="0" err="1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Rettew</a:t>
            </a:r>
            <a:r>
              <a:rPr lang="en-IN" sz="18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IN" sz="1800" dirty="0" err="1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Reivich</a:t>
            </a:r>
            <a:r>
              <a:rPr lang="en-IN" sz="18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1995)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2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Little variability </a:t>
            </a:r>
            <a:r>
              <a:rPr lang="en-IN" sz="18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(Swimming: Seligman et al., 1990)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2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Less likely to burn out </a:t>
            </a:r>
            <a:r>
              <a:rPr lang="en-IN" sz="18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(Tsai, Chen &amp; Kee, 2007)</a:t>
            </a:r>
          </a:p>
          <a:p>
            <a:pPr marL="0" indent="0">
              <a:buNone/>
            </a:pPr>
            <a:b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N" sz="2200" dirty="0"/>
          </a:p>
        </p:txBody>
      </p:sp>
      <p:pic>
        <p:nvPicPr>
          <p:cNvPr id="5" name="Picture 6" descr="Image result for IIT kgp">
            <a:extLst>
              <a:ext uri="{FF2B5EF4-FFF2-40B4-BE49-F238E27FC236}">
                <a16:creationId xmlns:a16="http://schemas.microsoft.com/office/drawing/2014/main" id="{6209C1F7-DDC6-055C-7975-C2AF28B3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EF9CF7-8462-4341-9490-58423DACF7D4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299545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F11AEEF6-0AFE-415C-8411-6031569EF7B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876693" y="741391"/>
            <a:ext cx="5219306" cy="16162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rmAutofit/>
          </a:bodyPr>
          <a:lstStyle>
            <a:lvl1pPr>
              <a:spcBef>
                <a:spcPct val="20000"/>
              </a:spcBef>
              <a:buSzPct val="80000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dirty="0">
                <a:latin typeface="+mj-lt"/>
              </a:rPr>
              <a:t>Belief: </a:t>
            </a:r>
            <a:r>
              <a:rPr lang="en-US" altLang="en-US" sz="2000" dirty="0">
                <a:latin typeface="+mj-lt"/>
              </a:rPr>
              <a:t>A state in which someone holds a premise to be true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65BDDA6-51F4-4631-8C61-3A4BE71862C3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876692" y="2533476"/>
            <a:ext cx="4923744" cy="34478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normAutofit/>
          </a:bodyPr>
          <a:lstStyle>
            <a:lvl1pPr>
              <a:spcBef>
                <a:spcPct val="20000"/>
              </a:spcBef>
              <a:buSzPct val="80000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endParaRPr lang="en-US" altLang="en-US" sz="22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Is belief a simple thinking error?</a:t>
            </a:r>
          </a:p>
          <a:p>
            <a:pPr>
              <a:lnSpc>
                <a:spcPct val="100000"/>
              </a:lnSpc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Is belief simply a coping mechanism?</a:t>
            </a:r>
          </a:p>
          <a:p>
            <a:pPr>
              <a:lnSpc>
                <a:spcPct val="100000"/>
              </a:lnSpc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Is there a biology that regulate belief?</a:t>
            </a:r>
          </a:p>
          <a:p>
            <a:pPr>
              <a:lnSpc>
                <a:spcPct val="100000"/>
              </a:lnSpc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How far belief &amp; performance are related?</a:t>
            </a:r>
          </a:p>
          <a:p>
            <a:pPr>
              <a:lnSpc>
                <a:spcPct val="100000"/>
              </a:lnSpc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endParaRPr lang="en-US" altLang="en-US" sz="22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2EC40-9949-3CF6-0FC8-B08290B6EF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14" r="30186"/>
          <a:stretch/>
        </p:blipFill>
        <p:spPr>
          <a:xfrm>
            <a:off x="6673656" y="1907701"/>
            <a:ext cx="3934690" cy="44265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2" name="Picture 6" descr="Image result for IIT kgp">
            <a:extLst>
              <a:ext uri="{FF2B5EF4-FFF2-40B4-BE49-F238E27FC236}">
                <a16:creationId xmlns:a16="http://schemas.microsoft.com/office/drawing/2014/main" id="{0A8DB1AB-563D-BCC4-C5ED-88906F8E8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9E6630-D1BC-E120-3F13-7A3B631697A3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723163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B1008-9457-5314-8E58-437DE2B51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749836" cy="1708242"/>
          </a:xfrm>
        </p:spPr>
        <p:txBody>
          <a:bodyPr anchor="ctr">
            <a:normAutofit/>
          </a:bodyPr>
          <a:lstStyle/>
          <a:p>
            <a:r>
              <a:rPr lang="en-US" sz="3200" dirty="0"/>
              <a:t>How to build optimistic thinking?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3DAF8-75E4-003A-4229-118886CD0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1685154"/>
            <a:ext cx="5749836" cy="376983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Stop listening to yourself via mindset and start talking to yourself with intention and purpose</a:t>
            </a:r>
          </a:p>
          <a:p>
            <a:r>
              <a:rPr lang="en-US" sz="2200" dirty="0"/>
              <a:t>Interpretation is more important than preparation</a:t>
            </a:r>
          </a:p>
          <a:p>
            <a:r>
              <a:rPr lang="en-US" sz="2200" dirty="0"/>
              <a:t>It is important to understand ‘optimism </a:t>
            </a:r>
            <a:r>
              <a:rPr lang="en-US" sz="2200" dirty="0" err="1"/>
              <a:t>bias’</a:t>
            </a:r>
            <a:endParaRPr lang="en-IN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7E1C7-6A23-6DC1-BD32-CB1439E776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56" r="42207" b="-1"/>
          <a:stretch/>
        </p:blipFill>
        <p:spPr>
          <a:xfrm>
            <a:off x="7363588" y="896827"/>
            <a:ext cx="4151948" cy="5346488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6" descr="Image result for IIT kgp">
            <a:extLst>
              <a:ext uri="{FF2B5EF4-FFF2-40B4-BE49-F238E27FC236}">
                <a16:creationId xmlns:a16="http://schemas.microsoft.com/office/drawing/2014/main" id="{9CDA29C1-EF2B-477C-DB71-6A7A23325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C31206-CFFD-ACA1-A4EC-A1F7F8A3ACD6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4080107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5">
            <a:extLst>
              <a:ext uri="{FF2B5EF4-FFF2-40B4-BE49-F238E27FC236}">
                <a16:creationId xmlns:a16="http://schemas.microsoft.com/office/drawing/2014/main" id="{D92BC44A-D5F5-BF74-2FD0-E029E859F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2897" y="1023939"/>
            <a:ext cx="7416800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dirty="0">
                <a:latin typeface="+mj-lt"/>
              </a:rPr>
              <a:t>Optimism bias</a:t>
            </a:r>
            <a:r>
              <a:rPr lang="en-US" altLang="en-US" sz="2600" dirty="0">
                <a:latin typeface="Arial Narrow" panose="020B0606020202030204" pitchFamily="34" charset="0"/>
              </a:rPr>
              <a:t>: </a:t>
            </a:r>
            <a:r>
              <a:rPr lang="en-US" altLang="en-US" sz="2400" dirty="0">
                <a:latin typeface="+mj-lt"/>
              </a:rPr>
              <a:t>An expectancy that good, …, will occur, without evidence to support</a:t>
            </a:r>
          </a:p>
        </p:txBody>
      </p:sp>
      <p:sp>
        <p:nvSpPr>
          <p:cNvPr id="19459" name="TextBox 6">
            <a:extLst>
              <a:ext uri="{FF2B5EF4-FFF2-40B4-BE49-F238E27FC236}">
                <a16:creationId xmlns:a16="http://schemas.microsoft.com/office/drawing/2014/main" id="{64A9FD88-0201-2EC4-F903-DD315BADB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8566" y="2491310"/>
            <a:ext cx="7416800" cy="250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80000">
              <a:spcBef>
                <a:spcPts val="600"/>
              </a:spcBef>
              <a:buSzTx/>
              <a:buNone/>
            </a:pPr>
            <a:endParaRPr lang="en-US" altLang="en-US" sz="2200" dirty="0">
              <a:latin typeface="+mn-lt"/>
              <a:cs typeface="Calibri" panose="020F0502020204030204" pitchFamily="34" charset="0"/>
            </a:endParaRPr>
          </a:p>
          <a:p>
            <a:pPr marL="180000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 Do we expect to live longer &amp; be healthier than average?</a:t>
            </a:r>
          </a:p>
          <a:p>
            <a:pPr marL="180000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 Do we overestimate the prospect of success every time?</a:t>
            </a:r>
          </a:p>
          <a:p>
            <a:pPr marL="180000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 Do we make more mistakes by becoming optimistic </a:t>
            </a:r>
          </a:p>
          <a:p>
            <a:pPr marL="180000">
              <a:spcBef>
                <a:spcPts val="600"/>
              </a:spcBef>
              <a:buSzTx/>
              <a:buNone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   unrealistically? </a:t>
            </a:r>
          </a:p>
          <a:p>
            <a:pPr marL="180000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 Do we have selective estimation error about future?</a:t>
            </a:r>
          </a:p>
        </p:txBody>
      </p:sp>
      <p:pic>
        <p:nvPicPr>
          <p:cNvPr id="19460" name="Picture 1">
            <a:extLst>
              <a:ext uri="{FF2B5EF4-FFF2-40B4-BE49-F238E27FC236}">
                <a16:creationId xmlns:a16="http://schemas.microsoft.com/office/drawing/2014/main" id="{1C1BE6A2-1BF6-1F0A-CE1D-9E60423EE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506" y="466294"/>
            <a:ext cx="1714500" cy="259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D3C7BF-39AC-0F6C-1BA1-0576ED7DC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30"/>
          <a:stretch/>
        </p:blipFill>
        <p:spPr>
          <a:xfrm>
            <a:off x="9089697" y="3429000"/>
            <a:ext cx="2738041" cy="2405061"/>
          </a:xfrm>
          <a:prstGeom prst="rect">
            <a:avLst/>
          </a:prstGeom>
        </p:spPr>
      </p:pic>
      <p:pic>
        <p:nvPicPr>
          <p:cNvPr id="3" name="Picture 6" descr="Image result for IIT kgp">
            <a:extLst>
              <a:ext uri="{FF2B5EF4-FFF2-40B4-BE49-F238E27FC236}">
                <a16:creationId xmlns:a16="http://schemas.microsoft.com/office/drawing/2014/main" id="{11774935-8423-ACF4-3C00-AC41C321A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12346C-E534-B910-42FC-242FBCB2AF1B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9" name="Rectangle 2048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491" name="Rectangle 2049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493" name="Rectangle 2049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82" name="Title 1">
            <a:extLst>
              <a:ext uri="{FF2B5EF4-FFF2-40B4-BE49-F238E27FC236}">
                <a16:creationId xmlns:a16="http://schemas.microsoft.com/office/drawing/2014/main" id="{2724125E-AA7F-E78F-32CA-79C5B73662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Optimism bias…when it increases</a:t>
            </a:r>
          </a:p>
        </p:txBody>
      </p:sp>
      <p:sp>
        <p:nvSpPr>
          <p:cNvPr id="20495" name="Rectangle 2049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B7B652-E251-1B8A-10D2-A45D1734CA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4" r="10955" b="-2"/>
          <a:stretch/>
        </p:blipFill>
        <p:spPr>
          <a:xfrm>
            <a:off x="1915067" y="4536259"/>
            <a:ext cx="2760862" cy="16970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A9025-EC04-C6F7-2963-66AD2C8B6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619" y="2770908"/>
            <a:ext cx="5437078" cy="3401291"/>
          </a:xfrm>
        </p:spPr>
        <p:txBody>
          <a:bodyPr anchor="ctr">
            <a:normAutofit/>
          </a:bodyPr>
          <a:lstStyle/>
          <a:p>
            <a:pPr marL="216000" indent="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200" dirty="0">
                <a:cs typeface="Calibri" panose="020F0502020204030204" pitchFamily="34" charset="0"/>
              </a:rPr>
              <a:t>When things or events are thought to be  under individual’s direct control</a:t>
            </a:r>
          </a:p>
          <a:p>
            <a:pPr marL="216000" indent="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200" dirty="0">
                <a:cs typeface="Calibri" panose="020F0502020204030204" pitchFamily="34" charset="0"/>
              </a:rPr>
              <a:t>When there is a sense of uncertainty </a:t>
            </a:r>
          </a:p>
          <a:p>
            <a:pPr marL="216000" indent="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200" dirty="0">
                <a:cs typeface="Calibri" panose="020F0502020204030204" pitchFamily="34" charset="0"/>
              </a:rPr>
              <a:t>When there is selective inattention to perceived risk</a:t>
            </a:r>
          </a:p>
          <a:p>
            <a:pPr marL="216000" indent="216000">
              <a:lnSpc>
                <a:spcPct val="100000"/>
              </a:lnSpc>
              <a:spcBef>
                <a:spcPts val="600"/>
              </a:spcBef>
              <a:buNone/>
              <a:defRPr/>
            </a:pPr>
            <a:endParaRPr lang="en-US" sz="2200" dirty="0">
              <a:cs typeface="Calibri" panose="020F0502020204030204" pitchFamily="34" charset="0"/>
            </a:endParaRPr>
          </a:p>
          <a:p>
            <a:pPr marL="216000" indent="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endParaRPr lang="en-US" sz="2200" dirty="0">
              <a:cs typeface="Calibri" panose="020F0502020204030204" pitchFamily="34" charset="0"/>
            </a:endParaRPr>
          </a:p>
          <a:p>
            <a:pPr marL="216000" indent="216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endParaRPr lang="en-US" sz="2200" dirty="0">
              <a:cs typeface="Calibri" panose="020F0502020204030204" pitchFamily="34" charset="0"/>
            </a:endParaRP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2A750D66-CC15-18EF-756E-48F0DE0D29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SzPct val="80000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None/>
            </a:pPr>
            <a:fld id="{139E284E-E550-4DF5-BA24-01E231075355}" type="slidenum">
              <a:rPr lang="en-US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SzTx/>
                <a:buFontTx/>
                <a:buNone/>
              </a:pPr>
              <a:t>22</a:t>
            </a:fld>
            <a:endParaRPr lang="en-US" altLang="en-US" sz="180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C8913-DC39-D871-821A-46C07E3D9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196" y="2433365"/>
            <a:ext cx="3589193" cy="2005038"/>
          </a:xfrm>
          <a:prstGeom prst="rect">
            <a:avLst/>
          </a:prstGeom>
        </p:spPr>
      </p:pic>
      <p:pic>
        <p:nvPicPr>
          <p:cNvPr id="5" name="Picture 6" descr="Image result for IIT kgp">
            <a:extLst>
              <a:ext uri="{FF2B5EF4-FFF2-40B4-BE49-F238E27FC236}">
                <a16:creationId xmlns:a16="http://schemas.microsoft.com/office/drawing/2014/main" id="{0D23B783-A18D-D376-F1C1-D1E97404A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5E317-9018-8AFB-4D0E-15F094F4BF00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E5F26CC4-1330-C377-F855-0D20962341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03815" y="1206500"/>
            <a:ext cx="6118225" cy="1143000"/>
          </a:xfrm>
        </p:spPr>
        <p:txBody>
          <a:bodyPr/>
          <a:lstStyle/>
          <a:p>
            <a:pPr algn="l"/>
            <a:r>
              <a:rPr lang="en-US" altLang="en-US" sz="3200" dirty="0"/>
              <a:t>Optimism bias</a:t>
            </a:r>
            <a:r>
              <a:rPr lang="en-US" altLang="en-US" sz="2000" dirty="0">
                <a:latin typeface="Arial Narrow" panose="020B0606020202030204" pitchFamily="34" charset="0"/>
              </a:rPr>
              <a:t>…negative consequences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B507257F-5AA7-062F-C22F-8EDBA8355C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13973" y="2349500"/>
            <a:ext cx="5738959" cy="3679826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altLang="en-US" sz="2200" dirty="0">
                <a:cs typeface="Calibri" panose="020F0502020204030204" pitchFamily="34" charset="0"/>
              </a:rPr>
              <a:t> The bias change's objective reality</a:t>
            </a:r>
          </a:p>
          <a:p>
            <a:pPr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altLang="en-US" sz="2200" dirty="0">
                <a:cs typeface="Calibri" panose="020F0502020204030204" pitchFamily="34" charset="0"/>
              </a:rPr>
              <a:t> Underestimating risk reduces precautionary behavior like buying medical insurance</a:t>
            </a:r>
          </a:p>
          <a:p>
            <a:pPr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altLang="en-US" sz="2200" dirty="0">
                <a:cs typeface="Calibri" panose="020F0502020204030204" pitchFamily="34" charset="0"/>
              </a:rPr>
              <a:t> Promote harmful behavior like over-eating, smoking</a:t>
            </a:r>
          </a:p>
          <a:p>
            <a:pPr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altLang="en-US" sz="2200" dirty="0">
                <a:cs typeface="Calibri" panose="020F0502020204030204" pitchFamily="34" charset="0"/>
              </a:rPr>
              <a:t> Temporal discounting like rewarding at present but costly in future</a:t>
            </a:r>
          </a:p>
          <a:p>
            <a:pPr>
              <a:lnSpc>
                <a:spcPts val="2800"/>
              </a:lnSpc>
              <a:buNone/>
            </a:pPr>
            <a:endParaRPr lang="en-US" altLang="en-US" sz="2200" dirty="0">
              <a:cs typeface="Calibri" panose="020F0502020204030204" pitchFamily="34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91CFD7AA-DCFA-B44B-CCED-C3F8DE542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5E078700-924B-47CF-BE4C-9F5198667963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  <a:pPr>
                <a:spcBef>
                  <a:spcPct val="0"/>
                </a:spcBef>
                <a:buSzTx/>
                <a:buFontTx/>
                <a:buNone/>
              </a:pPr>
              <a:t>23</a:t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21509" name="Picture 4">
            <a:extLst>
              <a:ext uri="{FF2B5EF4-FFF2-40B4-BE49-F238E27FC236}">
                <a16:creationId xmlns:a16="http://schemas.microsoft.com/office/drawing/2014/main" id="{1D6B05F6-30B9-50B4-E66F-6A77332C02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13" y="3973794"/>
            <a:ext cx="3330521" cy="189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6" descr="Image result for IIT kgp">
            <a:extLst>
              <a:ext uri="{FF2B5EF4-FFF2-40B4-BE49-F238E27FC236}">
                <a16:creationId xmlns:a16="http://schemas.microsoft.com/office/drawing/2014/main" id="{00BBA6A1-736A-D7DF-D6DF-35A944B4A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1CD03F-C561-6760-5D65-8B823BCF909B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AB49D-D1D5-28FE-18FA-0B1AC635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3200" dirty="0"/>
              <a:t>Optimism bias in sports</a:t>
            </a:r>
            <a:endParaRPr lang="en-IN" sz="3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0231D-D787-69BC-E176-0EDF0D73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4805" y="2567446"/>
            <a:ext cx="4788892" cy="3604754"/>
          </a:xfrm>
        </p:spPr>
        <p:txBody>
          <a:bodyPr anchor="ctr">
            <a:normAutofit/>
          </a:bodyPr>
          <a:lstStyle/>
          <a:p>
            <a:r>
              <a:rPr lang="en-IN" sz="2200" dirty="0"/>
              <a:t>Fans &amp; sports reporters create optimism bias</a:t>
            </a:r>
          </a:p>
          <a:p>
            <a:r>
              <a:rPr lang="en-US" sz="2200" dirty="0"/>
              <a:t>The team will perform well because I am a good coach</a:t>
            </a:r>
          </a:p>
          <a:p>
            <a:r>
              <a:rPr lang="en-IN" sz="2200" dirty="0"/>
              <a:t>Optimism bias is the strongest when we believe we have control in games</a:t>
            </a:r>
          </a:p>
          <a:p>
            <a:endParaRPr lang="en-IN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0F6E0-AC71-29E5-18C5-8A9802398E75}"/>
              </a:ext>
            </a:extLst>
          </p:cNvPr>
          <p:cNvSpPr txBox="1"/>
          <p:nvPr/>
        </p:nvSpPr>
        <p:spPr>
          <a:xfrm>
            <a:off x="3048711" y="6034910"/>
            <a:ext cx="6881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hlinkClick r:id="rId2"/>
              </a:rPr>
              <a:t>https://www.ted.com/talks/tali_sharot_the_optimism_bias/transcript</a:t>
            </a:r>
            <a:endParaRPr lang="en-IN" sz="1400" dirty="0"/>
          </a:p>
          <a:p>
            <a:endParaRPr lang="en-IN" sz="1400" dirty="0"/>
          </a:p>
        </p:txBody>
      </p:sp>
      <p:pic>
        <p:nvPicPr>
          <p:cNvPr id="5" name="Picture 6" descr="Image result for IIT kgp">
            <a:extLst>
              <a:ext uri="{FF2B5EF4-FFF2-40B4-BE49-F238E27FC236}">
                <a16:creationId xmlns:a16="http://schemas.microsoft.com/office/drawing/2014/main" id="{335C23F1-50A4-CB52-D59D-2B7AC9E11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400EA4-82A2-D361-5A94-A094BF5F222E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809323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872BB0EA-AF67-26CF-2B3A-472FA390FF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33F8FCB5-4D3E-4111-A221-1EAC023B6A72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  <a:pPr>
                <a:spcBef>
                  <a:spcPct val="0"/>
                </a:spcBef>
                <a:buSzTx/>
                <a:buFontTx/>
                <a:buNone/>
              </a:pPr>
              <a:t>25</a:t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24580" name="TextBox 4">
            <a:extLst>
              <a:ext uri="{FF2B5EF4-FFF2-40B4-BE49-F238E27FC236}">
                <a16:creationId xmlns:a16="http://schemas.microsoft.com/office/drawing/2014/main" id="{F929D192-8D84-0426-A7D0-DD2BE620C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4" y="5334000"/>
            <a:ext cx="66960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SzTx/>
              <a:buFontTx/>
              <a:buNone/>
            </a:pPr>
            <a:r>
              <a:rPr lang="en-IN" altLang="en-US" sz="2400" dirty="0">
                <a:latin typeface="+mj-lt"/>
              </a:rPr>
              <a:t>‘Optimism should be used as a stimulant, not as an intoxication for misplaced hope’ (Aziz, 2018)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848DCB51-67BA-93CF-87B5-AAD9FD4E4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86" y="2260163"/>
            <a:ext cx="3509328" cy="215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6" descr="Image result for IIT kgp">
            <a:extLst>
              <a:ext uri="{FF2B5EF4-FFF2-40B4-BE49-F238E27FC236}">
                <a16:creationId xmlns:a16="http://schemas.microsoft.com/office/drawing/2014/main" id="{43752A82-8ED6-88AD-8918-69CA5700E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0ACC38-1E03-04E5-66CA-EE19B72DD0AE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E246-736B-7003-E0D8-10C05E4C9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Subtle differences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0E6DB8-ABC1-289B-9738-5EF557F12279}"/>
              </a:ext>
            </a:extLst>
          </p:cNvPr>
          <p:cNvSpPr txBox="1"/>
          <p:nvPr/>
        </p:nvSpPr>
        <p:spPr>
          <a:xfrm>
            <a:off x="761840" y="2551176"/>
            <a:ext cx="8090290" cy="3978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Trust</a:t>
            </a:r>
            <a:r>
              <a:rPr lang="en-US" sz="2200" dirty="0"/>
              <a:t>: …is a reliance or confidence placed on someone or something based on </a:t>
            </a:r>
            <a:r>
              <a:rPr lang="en-US" sz="2200" u="sng" dirty="0"/>
              <a:t>integrity, reliability or ability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Belief</a:t>
            </a:r>
            <a:r>
              <a:rPr lang="en-US" sz="2200" dirty="0"/>
              <a:t>:… refers to accepting something </a:t>
            </a:r>
            <a:r>
              <a:rPr lang="en-US" sz="2200" u="sng" dirty="0"/>
              <a:t>as true </a:t>
            </a:r>
            <a:r>
              <a:rPr lang="en-US" sz="2200" dirty="0"/>
              <a:t>or real without having evidence behind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Faith</a:t>
            </a:r>
            <a:r>
              <a:rPr lang="en-US" sz="2200" dirty="0"/>
              <a:t>:…involves a strong, </a:t>
            </a:r>
            <a:r>
              <a:rPr lang="en-US" sz="2200" u="sng" dirty="0"/>
              <a:t>unwavering belief or trust</a:t>
            </a:r>
            <a:r>
              <a:rPr lang="en-US" sz="2200" dirty="0"/>
              <a:t>, often associated with spiritual contexts and goes beyond rationality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Hope</a:t>
            </a:r>
            <a:r>
              <a:rPr lang="en-US" sz="2200" dirty="0"/>
              <a:t>:…an optimistic and positive expectation </a:t>
            </a:r>
            <a:r>
              <a:rPr lang="en-US" sz="2200" u="sng" dirty="0"/>
              <a:t>about the future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582F4-616C-A135-3E6A-15BCDC36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130" y="2225964"/>
            <a:ext cx="2762757" cy="2762757"/>
          </a:xfrm>
          <a:prstGeom prst="rect">
            <a:avLst/>
          </a:prstGeom>
        </p:spPr>
      </p:pic>
      <p:pic>
        <p:nvPicPr>
          <p:cNvPr id="3" name="Picture 6" descr="Image result for IIT kgp">
            <a:extLst>
              <a:ext uri="{FF2B5EF4-FFF2-40B4-BE49-F238E27FC236}">
                <a16:creationId xmlns:a16="http://schemas.microsoft.com/office/drawing/2014/main" id="{799E7675-C1C0-6CA3-27BC-555B64386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51DB0A-9EB8-A2E1-8230-EFC8E06A8E32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3738477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0DD9-4CDE-44F1-8B75-B94E4A40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189" y="1138266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3200"/>
              <a:t>Primal belief</a:t>
            </a:r>
            <a:endParaRPr lang="en-IN" sz="3200"/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8F31E-0E0E-4185-BE17-051141D65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5946610" cy="36029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…an individual’s most basic belief about the general character of the world 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(Clifton, 2021)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Unidentified beliefs shape our behavior – often dramatically via </a:t>
            </a:r>
            <a:r>
              <a:rPr lang="en-US" sz="2200" b="0" i="0" u="sng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ambiguity interpretation </a:t>
            </a:r>
            <a:r>
              <a:rPr lang="en-US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sz="1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McNamara, et al., 2006)</a:t>
            </a:r>
          </a:p>
        </p:txBody>
      </p:sp>
      <p:pic>
        <p:nvPicPr>
          <p:cNvPr id="3" name="Picture 6" descr="Image result for IIT kgp">
            <a:extLst>
              <a:ext uri="{FF2B5EF4-FFF2-40B4-BE49-F238E27FC236}">
                <a16:creationId xmlns:a16="http://schemas.microsoft.com/office/drawing/2014/main" id="{AE74E873-BA1E-4295-42AE-74FB1CDE2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98CB7-4C23-98EA-2BBD-F369B13890FE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647704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6">
            <a:extLst>
              <a:ext uri="{FF2B5EF4-FFF2-40B4-BE49-F238E27FC236}">
                <a16:creationId xmlns:a16="http://schemas.microsoft.com/office/drawing/2014/main" id="{D5A2CFD7-F120-20AB-3487-1301665B6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6376" y="2141539"/>
            <a:ext cx="5167618" cy="3186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ts val="3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The common idea is that gene determines our physical &amp; mental characteristics</a:t>
            </a:r>
          </a:p>
          <a:p>
            <a:pPr marL="342900" indent="-342900">
              <a:lnSpc>
                <a:spcPts val="3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A person’s perception, not genetic programming determines our behavior</a:t>
            </a:r>
          </a:p>
          <a:p>
            <a:pPr marL="342900" indent="-342900">
              <a:lnSpc>
                <a:spcPts val="3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Our beliefs select our genes, that determines our behavior</a:t>
            </a:r>
          </a:p>
          <a:p>
            <a:pPr>
              <a:lnSpc>
                <a:spcPts val="3400"/>
              </a:lnSpc>
              <a:spcBef>
                <a:spcPct val="0"/>
              </a:spcBef>
              <a:buClr>
                <a:schemeClr val="bg1"/>
              </a:buClr>
              <a:buSzTx/>
              <a:buNone/>
            </a:pPr>
            <a:endParaRPr lang="en-US" altLang="en-US" sz="22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2292" name="TextBox 5">
            <a:extLst>
              <a:ext uri="{FF2B5EF4-FFF2-40B4-BE49-F238E27FC236}">
                <a16:creationId xmlns:a16="http://schemas.microsoft.com/office/drawing/2014/main" id="{E4E0240E-D7EA-336F-E290-047D27E47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6213" y="4477625"/>
            <a:ext cx="1008063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solidFill>
                  <a:schemeClr val="bg1"/>
                </a:solidFill>
                <a:latin typeface="Times New Roman" panose="02020603050405020304" pitchFamily="18" charset="0"/>
              </a:rPr>
              <a:t>Bruce Lipton</a:t>
            </a:r>
            <a:endParaRPr lang="en-US" altLang="en-US" sz="1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93" name="Rectangle 1">
            <a:extLst>
              <a:ext uri="{FF2B5EF4-FFF2-40B4-BE49-F238E27FC236}">
                <a16:creationId xmlns:a16="http://schemas.microsoft.com/office/drawing/2014/main" id="{6F18CFCB-20EB-6767-225F-25DC72D0B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929" y="1196976"/>
            <a:ext cx="3551742" cy="52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3400"/>
              </a:lnSpc>
              <a:spcBef>
                <a:spcPct val="0"/>
              </a:spcBef>
              <a:buClr>
                <a:srgbClr val="004600"/>
              </a:buClr>
              <a:buSzTx/>
              <a:buNone/>
            </a:pPr>
            <a:r>
              <a:rPr lang="en-US" altLang="en-US" dirty="0">
                <a:latin typeface="+mj-lt"/>
              </a:rPr>
              <a:t>The Biology of Belief</a:t>
            </a:r>
          </a:p>
        </p:txBody>
      </p:sp>
      <p:pic>
        <p:nvPicPr>
          <p:cNvPr id="2" name="Picture 3" descr="C:\Users\Prof. Manas Modal\Desktop\download.jpg">
            <a:extLst>
              <a:ext uri="{FF2B5EF4-FFF2-40B4-BE49-F238E27FC236}">
                <a16:creationId xmlns:a16="http://schemas.microsoft.com/office/drawing/2014/main" id="{A956ADFE-48D8-B177-3F7B-062D8BCBA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461" y="2195957"/>
            <a:ext cx="2198303" cy="286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Image result for IIT kgp">
            <a:extLst>
              <a:ext uri="{FF2B5EF4-FFF2-40B4-BE49-F238E27FC236}">
                <a16:creationId xmlns:a16="http://schemas.microsoft.com/office/drawing/2014/main" id="{990996A5-D003-D91E-ACC8-4E4B1044B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1EF851-1E6E-6AED-8298-FDF80310F67F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6">
            <a:extLst>
              <a:ext uri="{FF2B5EF4-FFF2-40B4-BE49-F238E27FC236}">
                <a16:creationId xmlns:a16="http://schemas.microsoft.com/office/drawing/2014/main" id="{17F5F2BF-1961-1308-A919-45DCA2389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8911" y="2067217"/>
            <a:ext cx="7849168" cy="353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ts val="3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endParaRPr lang="en-US" altLang="en-US" sz="2200" dirty="0">
              <a:latin typeface="+mn-lt"/>
              <a:cs typeface="Calibri" panose="020F0502020204030204" pitchFamily="34" charset="0"/>
            </a:endParaRPr>
          </a:p>
          <a:p>
            <a:pPr marL="342900" indent="-342900">
              <a:lnSpc>
                <a:spcPts val="3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Every cell has the gene whose function is to rewrite  or adapt genes as necessary</a:t>
            </a:r>
          </a:p>
          <a:p>
            <a:pPr marL="342900" indent="-342900">
              <a:lnSpc>
                <a:spcPts val="3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Mutation happens in response of environmental signals</a:t>
            </a:r>
          </a:p>
          <a:p>
            <a:pPr marL="342900" indent="-342900">
              <a:lnSpc>
                <a:spcPts val="3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Environmental signal is different from organism’s perception of signals</a:t>
            </a:r>
          </a:p>
          <a:p>
            <a:pPr marL="342900" indent="-342900">
              <a:lnSpc>
                <a:spcPts val="3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Beliefs act as a filter in between… that determine which gene to be activated in a situation</a:t>
            </a:r>
          </a:p>
          <a:p>
            <a:pPr marL="342900" indent="-342900">
              <a:lnSpc>
                <a:spcPts val="3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So, our belief rewrites gene</a:t>
            </a:r>
          </a:p>
        </p:txBody>
      </p:sp>
      <p:sp>
        <p:nvSpPr>
          <p:cNvPr id="13316" name="Rectangle 1">
            <a:extLst>
              <a:ext uri="{FF2B5EF4-FFF2-40B4-BE49-F238E27FC236}">
                <a16:creationId xmlns:a16="http://schemas.microsoft.com/office/drawing/2014/main" id="{5BD58E19-E942-8223-F129-4F0DE3B32372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808442" y="3401696"/>
            <a:ext cx="3623971" cy="52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3400"/>
              </a:lnSpc>
              <a:spcBef>
                <a:spcPct val="0"/>
              </a:spcBef>
              <a:buClr>
                <a:srgbClr val="004600"/>
              </a:buClr>
              <a:buSzTx/>
              <a:buNone/>
            </a:pPr>
            <a:r>
              <a:rPr lang="en-US" altLang="en-US" dirty="0">
                <a:latin typeface="+mj-lt"/>
              </a:rPr>
              <a:t>The Biology of Belief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C081A3-F839-5A33-DAA7-775BDDFC2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485" y="1020548"/>
            <a:ext cx="4315030" cy="1291359"/>
          </a:xfrm>
          <a:prstGeom prst="rect">
            <a:avLst/>
          </a:prstGeom>
        </p:spPr>
      </p:pic>
      <p:pic>
        <p:nvPicPr>
          <p:cNvPr id="3" name="Picture 6" descr="Image result for IIT kgp">
            <a:extLst>
              <a:ext uri="{FF2B5EF4-FFF2-40B4-BE49-F238E27FC236}">
                <a16:creationId xmlns:a16="http://schemas.microsoft.com/office/drawing/2014/main" id="{4E84A5E7-A780-AB9C-AACF-B0809864E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E8FB6-7A45-B028-4745-599F9967DEDE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1029">
            <a:extLst>
              <a:ext uri="{FF2B5EF4-FFF2-40B4-BE49-F238E27FC236}">
                <a16:creationId xmlns:a16="http://schemas.microsoft.com/office/drawing/2014/main" id="{A18FAD19-B532-4CEF-8A8D-EB13ED7F51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4200" y="5486400"/>
            <a:ext cx="59436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555" name="TextBox 6">
            <a:extLst>
              <a:ext uri="{FF2B5EF4-FFF2-40B4-BE49-F238E27FC236}">
                <a16:creationId xmlns:a16="http://schemas.microsoft.com/office/drawing/2014/main" id="{1CC5859D-1C53-4E79-946E-6696B0FBB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1531144"/>
            <a:ext cx="6470010" cy="3757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000">
              <a:lnSpc>
                <a:spcPts val="3200"/>
              </a:lnSpc>
              <a:spcBef>
                <a:spcPct val="0"/>
              </a:spcBef>
              <a:buClr>
                <a:srgbClr val="004600"/>
              </a:buClr>
              <a:buSzTx/>
              <a:buNone/>
            </a:pPr>
            <a:endParaRPr lang="en-US" altLang="en-US" sz="2200" dirty="0">
              <a:latin typeface="+mn-lt"/>
              <a:cs typeface="Calibri" panose="020F0502020204030204" pitchFamily="34" charset="0"/>
            </a:endParaRPr>
          </a:p>
          <a:p>
            <a:pPr marL="342000">
              <a:lnSpc>
                <a:spcPts val="32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 Human senses are programmed in a way to determine which gene to be activated in a situation</a:t>
            </a:r>
          </a:p>
          <a:p>
            <a:pPr marL="342000">
              <a:lnSpc>
                <a:spcPts val="32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 Two classes of program : growth or protection</a:t>
            </a:r>
          </a:p>
          <a:p>
            <a:pPr marL="342000">
              <a:lnSpc>
                <a:spcPts val="32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 When a person gets love, growth genes are activated; protection genes are activated when encounters fear</a:t>
            </a:r>
          </a:p>
          <a:p>
            <a:pPr marL="342000">
              <a:lnSpc>
                <a:spcPts val="32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 Negative perception activate protection genes, triggering fight or flight response</a:t>
            </a:r>
          </a:p>
        </p:txBody>
      </p:sp>
      <p:sp>
        <p:nvSpPr>
          <p:cNvPr id="23556" name="TextBox 5">
            <a:extLst>
              <a:ext uri="{FF2B5EF4-FFF2-40B4-BE49-F238E27FC236}">
                <a16:creationId xmlns:a16="http://schemas.microsoft.com/office/drawing/2014/main" id="{67A41B3D-F30F-4D3A-99D9-55B77F79C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986" y="5572126"/>
            <a:ext cx="192881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900" dirty="0">
                <a:solidFill>
                  <a:schemeClr val="bg1"/>
                </a:solidFill>
                <a:latin typeface="Times New Roman" panose="02020603050405020304" pitchFamily="18" charset="0"/>
              </a:rPr>
              <a:t>The biology of belief: Bruce Lipton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A271E48-9374-68C2-4B53-44AC93A8996F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532045" y="3164826"/>
            <a:ext cx="3551742" cy="52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3400"/>
              </a:lnSpc>
              <a:spcBef>
                <a:spcPct val="0"/>
              </a:spcBef>
              <a:buClr>
                <a:srgbClr val="004600"/>
              </a:buClr>
              <a:buSzTx/>
              <a:buNone/>
            </a:pPr>
            <a:r>
              <a:rPr lang="en-US" altLang="en-US" dirty="0">
                <a:latin typeface="+mj-lt"/>
              </a:rPr>
              <a:t>The Biology of Belief</a:t>
            </a:r>
          </a:p>
        </p:txBody>
      </p:sp>
      <p:pic>
        <p:nvPicPr>
          <p:cNvPr id="2" name="Picture 6" descr="Image result for IIT kgp">
            <a:extLst>
              <a:ext uri="{FF2B5EF4-FFF2-40B4-BE49-F238E27FC236}">
                <a16:creationId xmlns:a16="http://schemas.microsoft.com/office/drawing/2014/main" id="{8A59219A-2A88-0913-8473-64E04F67F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2109A4-AB34-8A65-B2AC-2831C048C93B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1029">
            <a:extLst>
              <a:ext uri="{FF2B5EF4-FFF2-40B4-BE49-F238E27FC236}">
                <a16:creationId xmlns:a16="http://schemas.microsoft.com/office/drawing/2014/main" id="{D4D7FBD0-FF48-4F68-9901-A620411DC7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4200" y="5486400"/>
            <a:ext cx="59436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79" name="TextBox 6">
            <a:extLst>
              <a:ext uri="{FF2B5EF4-FFF2-40B4-BE49-F238E27FC236}">
                <a16:creationId xmlns:a16="http://schemas.microsoft.com/office/drawing/2014/main" id="{30A97DD3-692B-468B-9BC5-75DACFEF8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220" y="1698754"/>
            <a:ext cx="6928359" cy="353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684900" indent="-342900">
              <a:lnSpc>
                <a:spcPts val="3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endParaRPr lang="en-US" altLang="en-US" sz="2200" dirty="0">
              <a:latin typeface="+mn-lt"/>
              <a:cs typeface="Calibri" panose="020F0502020204030204" pitchFamily="34" charset="0"/>
            </a:endParaRPr>
          </a:p>
          <a:p>
            <a:pPr marL="684900" indent="-342900">
              <a:lnSpc>
                <a:spcPts val="3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 When a person perceives negative environment, blood flows away from vital organ &amp; is directed towards limbs, compromising immune system</a:t>
            </a:r>
          </a:p>
          <a:p>
            <a:pPr marL="684900" indent="-342900">
              <a:lnSpc>
                <a:spcPts val="3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 Negative thoughts boost reflexes, at the cost of higher order mental functions</a:t>
            </a:r>
          </a:p>
          <a:p>
            <a:pPr marL="684900" indent="-342900">
              <a:lnSpc>
                <a:spcPts val="3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 Beliefs act as a filter between real world &amp; biology</a:t>
            </a:r>
          </a:p>
          <a:p>
            <a:pPr marL="684900" indent="-342900">
              <a:lnSpc>
                <a:spcPts val="3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  <a:cs typeface="Calibri" panose="020F0502020204030204" pitchFamily="34" charset="0"/>
              </a:rPr>
              <a:t> So, our choosing of beliefs determine what genes are to be expressed?</a:t>
            </a:r>
          </a:p>
        </p:txBody>
      </p:sp>
      <p:sp>
        <p:nvSpPr>
          <p:cNvPr id="24580" name="TextBox 5">
            <a:extLst>
              <a:ext uri="{FF2B5EF4-FFF2-40B4-BE49-F238E27FC236}">
                <a16:creationId xmlns:a16="http://schemas.microsoft.com/office/drawing/2014/main" id="{747C224C-6C1A-4E5E-B11C-4BA3D0D8B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986" y="5572126"/>
            <a:ext cx="192881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900" dirty="0">
                <a:solidFill>
                  <a:schemeClr val="bg1"/>
                </a:solidFill>
                <a:latin typeface="Times New Roman" panose="02020603050405020304" pitchFamily="18" charset="0"/>
              </a:rPr>
              <a:t>The biology of belief: Bruce Lipton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9426597-AC2C-08B7-EAEC-52CD507E17B3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1037291" y="3168861"/>
            <a:ext cx="3551742" cy="52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3400"/>
              </a:lnSpc>
              <a:spcBef>
                <a:spcPct val="0"/>
              </a:spcBef>
              <a:buClr>
                <a:srgbClr val="004600"/>
              </a:buClr>
              <a:buSzTx/>
              <a:buNone/>
            </a:pPr>
            <a:r>
              <a:rPr lang="en-US" altLang="en-US" dirty="0">
                <a:latin typeface="+mj-lt"/>
              </a:rPr>
              <a:t>The Biology of Belief</a:t>
            </a:r>
          </a:p>
        </p:txBody>
      </p:sp>
      <p:pic>
        <p:nvPicPr>
          <p:cNvPr id="2" name="Picture 6" descr="Image result for IIT kgp">
            <a:extLst>
              <a:ext uri="{FF2B5EF4-FFF2-40B4-BE49-F238E27FC236}">
                <a16:creationId xmlns:a16="http://schemas.microsoft.com/office/drawing/2014/main" id="{9B8F4C15-A332-CD5F-5789-2F68C62E8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F825A4-3C1A-A170-5A4A-1480D86C41B1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FD180B-1BAF-0750-A7E7-C3E75DE62A8D}"/>
              </a:ext>
            </a:extLst>
          </p:cNvPr>
          <p:cNvSpPr txBox="1"/>
          <p:nvPr/>
        </p:nvSpPr>
        <p:spPr bwMode="auto">
          <a:xfrm>
            <a:off x="1545472" y="841793"/>
            <a:ext cx="71104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Why is belief important in sports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B48EC-BE19-6361-3220-1595C5DC24A7}"/>
              </a:ext>
            </a:extLst>
          </p:cNvPr>
          <p:cNvSpPr txBox="1"/>
          <p:nvPr/>
        </p:nvSpPr>
        <p:spPr bwMode="auto">
          <a:xfrm>
            <a:off x="1222049" y="2054165"/>
            <a:ext cx="6142034" cy="4122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/>
              <a:t>When a sportsperson believes in their ability there is a higher chance of having successful performance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1000" dirty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/>
              <a:t>The more success that comes, the more a sportsperson will believe in their ability to perform. The two feed each other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1000" dirty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/>
              <a:t>Beliefs are the architects of our reality, sculptors of our success. These internal narratives shape how we perceive and interact with the world</a:t>
            </a:r>
          </a:p>
        </p:txBody>
      </p:sp>
      <p:pic>
        <p:nvPicPr>
          <p:cNvPr id="2" name="Picture 6" descr="Image result for IIT kgp">
            <a:extLst>
              <a:ext uri="{FF2B5EF4-FFF2-40B4-BE49-F238E27FC236}">
                <a16:creationId xmlns:a16="http://schemas.microsoft.com/office/drawing/2014/main" id="{306DED4E-B8C8-6E93-B161-76F110C16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985DD4-3BF6-042D-2379-B65EBD38A4B7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306083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1293</Words>
  <Application>Microsoft Office PowerPoint</Application>
  <PresentationFormat>Widescreen</PresentationFormat>
  <Paragraphs>166</Paragraphs>
  <Slides>25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Narrow</vt:lpstr>
      <vt:lpstr>Calibri</vt:lpstr>
      <vt:lpstr>Calibri Light</vt:lpstr>
      <vt:lpstr>Times New Roman</vt:lpstr>
      <vt:lpstr>Wingdings</vt:lpstr>
      <vt:lpstr>Office Theme</vt:lpstr>
      <vt:lpstr>Belief, optimism in sports…</vt:lpstr>
      <vt:lpstr>Belief: A state in which someone holds a premise to be true</vt:lpstr>
      <vt:lpstr>Subtle differences</vt:lpstr>
      <vt:lpstr>Primal belief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Beliefs influence body’s response</vt:lpstr>
      <vt:lpstr>The Science of Belief</vt:lpstr>
      <vt:lpstr>Some research findings…</vt:lpstr>
      <vt:lpstr> ‘a belief that the outcome of an endeavor will be positive’</vt:lpstr>
      <vt:lpstr>Optimism: why is it important?</vt:lpstr>
      <vt:lpstr>Dispositional optimism</vt:lpstr>
      <vt:lpstr>PowerPoint Presentation</vt:lpstr>
      <vt:lpstr>PowerPoint Presentation</vt:lpstr>
      <vt:lpstr>Explanatory style in sports</vt:lpstr>
      <vt:lpstr>Why is it good for sportsperson to be Optimistic: Research evidence</vt:lpstr>
      <vt:lpstr>How to build optimistic thinking?</vt:lpstr>
      <vt:lpstr>PowerPoint Presentation</vt:lpstr>
      <vt:lpstr>Optimism bias…when it increases</vt:lpstr>
      <vt:lpstr>Optimism bias…negative consequences</vt:lpstr>
      <vt:lpstr>Optimism bias in sports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biology of belief</dc:title>
  <dc:creator>Happiness</dc:creator>
  <cp:lastModifiedBy>Manas k Mandal</cp:lastModifiedBy>
  <cp:revision>48</cp:revision>
  <dcterms:created xsi:type="dcterms:W3CDTF">2020-09-07T12:01:51Z</dcterms:created>
  <dcterms:modified xsi:type="dcterms:W3CDTF">2024-08-24T04:05:02Z</dcterms:modified>
</cp:coreProperties>
</file>